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478" r:id="rId4"/>
    <p:sldId id="479" r:id="rId5"/>
    <p:sldId id="480" r:id="rId6"/>
    <p:sldId id="481" r:id="rId7"/>
    <p:sldId id="482" r:id="rId8"/>
    <p:sldId id="483" r:id="rId9"/>
    <p:sldId id="484" r:id="rId10"/>
    <p:sldId id="485" r:id="rId11"/>
    <p:sldId id="486" r:id="rId12"/>
    <p:sldId id="487" r:id="rId13"/>
    <p:sldId id="488" r:id="rId14"/>
    <p:sldId id="489" r:id="rId15"/>
    <p:sldId id="490" r:id="rId16"/>
    <p:sldId id="491" r:id="rId17"/>
    <p:sldId id="492" r:id="rId18"/>
    <p:sldId id="493" r:id="rId19"/>
    <p:sldId id="494" r:id="rId20"/>
    <p:sldId id="495" r:id="rId21"/>
    <p:sldId id="496" r:id="rId22"/>
    <p:sldId id="497" r:id="rId23"/>
    <p:sldId id="49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6" d="100"/>
          <a:sy n="76" d="100"/>
        </p:scale>
        <p:origin x="44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3/2/2018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3/2/2018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3/2/2018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3/2/2018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economielokaal.nl/uitleg-ruil-tijd/"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Havo 5.</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E1:Herkennen en toepassen</a:t>
            </a:r>
            <a:endParaRPr lang="nl-NL" dirty="0"/>
          </a:p>
        </p:txBody>
      </p:sp>
      <p:sp>
        <p:nvSpPr>
          <p:cNvPr id="3" name="Tijdelijke aanduiding voor inhoud 2"/>
          <p:cNvSpPr>
            <a:spLocks noGrp="1"/>
          </p:cNvSpPr>
          <p:nvPr>
            <p:ph idx="1"/>
          </p:nvPr>
        </p:nvSpPr>
        <p:spPr>
          <a:xfrm>
            <a:off x="677334" y="1473200"/>
            <a:ext cx="8596668" cy="5194299"/>
          </a:xfrm>
        </p:spPr>
        <p:txBody>
          <a:bodyPr>
            <a:normAutofit/>
          </a:bodyPr>
          <a:lstStyle/>
          <a:p>
            <a:r>
              <a:rPr lang="nl-NL" sz="2500" dirty="0" smtClean="0"/>
              <a:t>Ruilen over tijd:</a:t>
            </a:r>
          </a:p>
          <a:p>
            <a:r>
              <a:rPr lang="nl-NL" sz="2500" dirty="0" smtClean="0"/>
              <a:t>De consumptie en inkomsten zijn niet aan elkaar gelijk.</a:t>
            </a:r>
          </a:p>
          <a:p>
            <a:r>
              <a:rPr lang="nl-NL" sz="2500" dirty="0" smtClean="0"/>
              <a:t>Jullie consumeren &gt; jullie verdienen.</a:t>
            </a:r>
          </a:p>
          <a:p>
            <a:r>
              <a:rPr lang="nl-NL" sz="2500" dirty="0" smtClean="0"/>
              <a:t>Straks als je gaat werken </a:t>
            </a:r>
            <a:r>
              <a:rPr lang="nl-NL" sz="2500" dirty="0" smtClean="0">
                <a:sym typeface="Wingdings" panose="05000000000000000000" pitchFamily="2" charset="2"/>
              </a:rPr>
              <a:t> verdien je meer dan je consumeert.</a:t>
            </a:r>
          </a:p>
          <a:p>
            <a:r>
              <a:rPr lang="nl-NL" sz="2500" dirty="0" smtClean="0">
                <a:sym typeface="Wingdings" panose="05000000000000000000" pitchFamily="2" charset="2"/>
              </a:rPr>
              <a:t>Vanaf je 67</a:t>
            </a:r>
            <a:r>
              <a:rPr lang="nl-NL" sz="2500" baseline="30000" dirty="0" smtClean="0">
                <a:sym typeface="Wingdings" panose="05000000000000000000" pitchFamily="2" charset="2"/>
              </a:rPr>
              <a:t>ste</a:t>
            </a:r>
            <a:r>
              <a:rPr lang="nl-NL" sz="2500" dirty="0" smtClean="0">
                <a:sym typeface="Wingdings" panose="05000000000000000000" pitchFamily="2" charset="2"/>
              </a:rPr>
              <a:t> consumeer &gt; dan wat je verdiend.</a:t>
            </a:r>
          </a:p>
          <a:p>
            <a:r>
              <a:rPr lang="nl-NL" sz="2500" dirty="0" smtClean="0">
                <a:sym typeface="Wingdings" panose="05000000000000000000" pitchFamily="2" charset="2"/>
              </a:rPr>
              <a:t>Bij ruilen over tijd spreken we over sparen/lenen/investeren, alles wat betrekking heeft op verschillende periodes.</a:t>
            </a:r>
          </a:p>
          <a:p>
            <a:endParaRPr lang="nl-NL" sz="2500" dirty="0" smtClean="0"/>
          </a:p>
          <a:p>
            <a:endParaRPr lang="nl-NL" sz="2500" dirty="0"/>
          </a:p>
        </p:txBody>
      </p:sp>
    </p:spTree>
    <p:extLst>
      <p:ext uri="{BB962C8B-B14F-4D97-AF65-F5344CB8AC3E}">
        <p14:creationId xmlns:p14="http://schemas.microsoft.com/office/powerpoint/2010/main" val="820967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215900" y="0"/>
            <a:ext cx="11468100" cy="6997700"/>
          </a:xfrm>
        </p:spPr>
        <p:txBody>
          <a:bodyPr>
            <a:normAutofit fontScale="92500" lnSpcReduction="10000"/>
          </a:bodyPr>
          <a:lstStyle/>
          <a:p>
            <a:r>
              <a:rPr lang="nl-NL" sz="2500" dirty="0" smtClean="0"/>
              <a:t>1.1 </a:t>
            </a:r>
            <a:r>
              <a:rPr lang="nl-NL" sz="2500" dirty="0"/>
              <a:t>voorraad = momentopname, stroomgrootheden = periode.</a:t>
            </a:r>
          </a:p>
          <a:p>
            <a:r>
              <a:rPr lang="nl-NL" sz="2500" dirty="0"/>
              <a:t>Met betrekking tot gezinnen </a:t>
            </a:r>
            <a:r>
              <a:rPr lang="nl-NL" sz="2500" dirty="0">
                <a:sym typeface="Wingdings" panose="05000000000000000000" pitchFamily="2" charset="2"/>
              </a:rPr>
              <a:t> </a:t>
            </a:r>
            <a:r>
              <a:rPr lang="nl-NL" sz="2500" dirty="0" smtClean="0">
                <a:sym typeface="Wingdings" panose="05000000000000000000" pitchFamily="2" charset="2"/>
              </a:rPr>
              <a:t>loon, inkomen uit sparen of lenen, schulden, bezittingen.</a:t>
            </a:r>
          </a:p>
          <a:p>
            <a:r>
              <a:rPr lang="nl-NL" sz="2500" dirty="0" smtClean="0">
                <a:sym typeface="Wingdings" panose="05000000000000000000" pitchFamily="2" charset="2"/>
              </a:rPr>
              <a:t>1.2 op school/studeren  opbouwen schuld</a:t>
            </a:r>
          </a:p>
          <a:p>
            <a:r>
              <a:rPr lang="nl-NL" sz="2500" dirty="0" smtClean="0">
                <a:sym typeface="Wingdings" panose="05000000000000000000" pitchFamily="2" charset="2"/>
              </a:rPr>
              <a:t>Werken  afname schuld, opbouwen besparingen.</a:t>
            </a:r>
          </a:p>
          <a:p>
            <a:r>
              <a:rPr lang="nl-NL" sz="2500" dirty="0" smtClean="0">
                <a:sym typeface="Wingdings" panose="05000000000000000000" pitchFamily="2" charset="2"/>
              </a:rPr>
              <a:t>Klaar met werken  gespaarde bedrag gebruiken voor levensonderhoud, naast AOW/bedrijfspensioen.</a:t>
            </a:r>
          </a:p>
          <a:p>
            <a:r>
              <a:rPr lang="nl-NL" sz="2500" dirty="0" smtClean="0">
                <a:sym typeface="Wingdings" panose="05000000000000000000" pitchFamily="2" charset="2"/>
              </a:rPr>
              <a:t>1.3 rente.</a:t>
            </a:r>
          </a:p>
          <a:p>
            <a:r>
              <a:rPr lang="nl-NL" sz="2500" dirty="0" smtClean="0">
                <a:sym typeface="Wingdings" panose="05000000000000000000" pitchFamily="2" charset="2"/>
              </a:rPr>
              <a:t>1.4 	waarom sparen? Huidige inkomsten later consumeren, beloning voor het uitstellen van consumptie is rente</a:t>
            </a:r>
          </a:p>
          <a:p>
            <a:r>
              <a:rPr lang="nl-NL" sz="2500" dirty="0" smtClean="0">
                <a:sym typeface="Wingdings" panose="05000000000000000000" pitchFamily="2" charset="2"/>
              </a:rPr>
              <a:t>Waarom lenen? Consumeren met toekomstig inkomen, prijs voor het vervroegen van consumptie is rente.</a:t>
            </a:r>
          </a:p>
          <a:p>
            <a:r>
              <a:rPr lang="nl-NL" sz="2500" dirty="0" smtClean="0">
                <a:sym typeface="Wingdings" panose="05000000000000000000" pitchFamily="2" charset="2"/>
              </a:rPr>
              <a:t>1.5 nominale rente = rente die je betaald/krijgt, reëel rente = rekening houdend met de prijsontwikkeling. (RIC = NIC / PIC )</a:t>
            </a:r>
          </a:p>
          <a:p>
            <a:r>
              <a:rPr lang="nl-NL" sz="2500" dirty="0" smtClean="0">
                <a:sym typeface="Wingdings" panose="05000000000000000000" pitchFamily="2" charset="2"/>
              </a:rPr>
              <a:t>1.6 inflatie maakt lenen aantrekkelijker en sparen minder aantrekkelijk.</a:t>
            </a:r>
          </a:p>
          <a:p>
            <a:r>
              <a:rPr lang="nl-NL" sz="2500" dirty="0" smtClean="0">
                <a:sym typeface="Wingdings" panose="05000000000000000000" pitchFamily="2" charset="2"/>
              </a:rPr>
              <a:t>1000 euro nu kan je meer van kopen dan met 1000 over een jaar.</a:t>
            </a:r>
          </a:p>
          <a:p>
            <a:r>
              <a:rPr lang="nl-NL" sz="2500" dirty="0" smtClean="0">
                <a:sym typeface="Wingdings" panose="05000000000000000000" pitchFamily="2" charset="2"/>
              </a:rPr>
              <a:t>Consumptie nu dus aantrekkelijker dan consumptie later.</a:t>
            </a:r>
          </a:p>
          <a:p>
            <a:endParaRPr lang="nl-NL" sz="2500" dirty="0" smtClean="0">
              <a:sym typeface="Wingdings" panose="05000000000000000000" pitchFamily="2" charset="2"/>
            </a:endParaRPr>
          </a:p>
          <a:p>
            <a:endParaRPr lang="nl-NL" sz="2500" dirty="0" smtClean="0">
              <a:sym typeface="Wingdings" panose="05000000000000000000" pitchFamily="2" charset="2"/>
            </a:endParaRPr>
          </a:p>
          <a:p>
            <a:endParaRPr lang="nl-NL" sz="2500" dirty="0"/>
          </a:p>
        </p:txBody>
      </p:sp>
    </p:spTree>
    <p:extLst>
      <p:ext uri="{BB962C8B-B14F-4D97-AF65-F5344CB8AC3E}">
        <p14:creationId xmlns:p14="http://schemas.microsoft.com/office/powerpoint/2010/main" val="1025831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E2 de overheid ruilt over tijd.</a:t>
            </a:r>
            <a:endParaRPr lang="nl-NL" dirty="0"/>
          </a:p>
        </p:txBody>
      </p:sp>
      <p:sp>
        <p:nvSpPr>
          <p:cNvPr id="3" name="Tijdelijke aanduiding voor inhoud 2"/>
          <p:cNvSpPr>
            <a:spLocks noGrp="1"/>
          </p:cNvSpPr>
          <p:nvPr>
            <p:ph idx="1"/>
          </p:nvPr>
        </p:nvSpPr>
        <p:spPr>
          <a:xfrm>
            <a:off x="266700" y="1270000"/>
            <a:ext cx="9007302" cy="5448300"/>
          </a:xfrm>
        </p:spPr>
        <p:txBody>
          <a:bodyPr>
            <a:normAutofit/>
          </a:bodyPr>
          <a:lstStyle/>
          <a:p>
            <a:r>
              <a:rPr lang="nl-NL" sz="2200" dirty="0" smtClean="0"/>
              <a:t>2.1 overheidstekort = meer uitgeven dan inkomsten</a:t>
            </a:r>
          </a:p>
          <a:p>
            <a:r>
              <a:rPr lang="nl-NL" sz="2200" dirty="0" smtClean="0"/>
              <a:t>Cq: overheidsuitgave &gt; belastinginkomsten</a:t>
            </a:r>
          </a:p>
          <a:p>
            <a:r>
              <a:rPr lang="nl-NL" sz="2200" dirty="0" smtClean="0"/>
              <a:t>Dit betekend dat in de toekomst dit opgelost moet worden</a:t>
            </a:r>
          </a:p>
          <a:p>
            <a:r>
              <a:rPr lang="nl-NL" sz="2200" dirty="0" smtClean="0"/>
              <a:t>Belastinginkomsten </a:t>
            </a:r>
            <a:r>
              <a:rPr lang="nl-NL" sz="2200" dirty="0" smtClean="0">
                <a:sym typeface="Wingdings" panose="05000000000000000000" pitchFamily="2" charset="2"/>
              </a:rPr>
              <a:t> overheidsuitgaven.</a:t>
            </a:r>
          </a:p>
          <a:p>
            <a:r>
              <a:rPr lang="nl-NL" sz="2200" dirty="0" smtClean="0">
                <a:sym typeface="Wingdings" panose="05000000000000000000" pitchFamily="2" charset="2"/>
              </a:rPr>
              <a:t>Overheidsschuld/bbp = voorraad.</a:t>
            </a:r>
          </a:p>
          <a:p>
            <a:r>
              <a:rPr lang="nl-NL" sz="2200" dirty="0" smtClean="0">
                <a:sym typeface="Wingdings" panose="05000000000000000000" pitchFamily="2" charset="2"/>
              </a:rPr>
              <a:t>Inkomsten/uitgaven of Tekort/overschot = stroomgrootheden.</a:t>
            </a:r>
          </a:p>
          <a:p>
            <a:r>
              <a:rPr lang="nl-NL" sz="2200" dirty="0" smtClean="0">
                <a:sym typeface="Wingdings" panose="05000000000000000000" pitchFamily="2" charset="2"/>
              </a:rPr>
              <a:t>Omslagstelsel: de actieve betalen voor de inactieve. </a:t>
            </a:r>
          </a:p>
          <a:p>
            <a:r>
              <a:rPr lang="nl-NL" sz="2200" dirty="0" smtClean="0">
                <a:sym typeface="Wingdings" panose="05000000000000000000" pitchFamily="2" charset="2"/>
              </a:rPr>
              <a:t>Vergrijzing  minder actieve meer inactieve, mogelijk problemen voor betaalbaarheid omslagstelsel.</a:t>
            </a:r>
          </a:p>
          <a:p>
            <a:r>
              <a:rPr lang="nl-NL" sz="2200" dirty="0" smtClean="0">
                <a:sym typeface="Wingdings" panose="05000000000000000000" pitchFamily="2" charset="2"/>
              </a:rPr>
              <a:t>Kapitaaldekkingsstelsel  mensen betalen voor hunzelf voor later.</a:t>
            </a:r>
          </a:p>
          <a:p>
            <a:r>
              <a:rPr lang="nl-NL" sz="2200" dirty="0" smtClean="0">
                <a:sym typeface="Wingdings" panose="05000000000000000000" pitchFamily="2" charset="2"/>
              </a:rPr>
              <a:t>Probleem om in te stellen? Oudere hebben geen kans gehad voor zichzelf te sparen.</a:t>
            </a:r>
          </a:p>
          <a:p>
            <a:endParaRPr lang="nl-NL" sz="2200" dirty="0" smtClean="0">
              <a:sym typeface="Wingdings" panose="05000000000000000000" pitchFamily="2" charset="2"/>
            </a:endParaRPr>
          </a:p>
          <a:p>
            <a:endParaRPr lang="nl-NL" sz="2200" dirty="0" smtClean="0"/>
          </a:p>
        </p:txBody>
      </p:sp>
    </p:spTree>
    <p:extLst>
      <p:ext uri="{BB962C8B-B14F-4D97-AF65-F5344CB8AC3E}">
        <p14:creationId xmlns:p14="http://schemas.microsoft.com/office/powerpoint/2010/main" val="620599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8892" y="260684"/>
            <a:ext cx="8596668" cy="1320800"/>
          </a:xfrm>
        </p:spPr>
        <p:txBody>
          <a:bodyPr>
            <a:normAutofit/>
          </a:bodyPr>
          <a:lstStyle/>
          <a:p>
            <a:r>
              <a:rPr lang="nl-NL" dirty="0" smtClean="0"/>
              <a:t>Examenopgave 2014-II opgave 2.</a:t>
            </a:r>
            <a:endParaRPr lang="nl-NL" dirty="0"/>
          </a:p>
        </p:txBody>
      </p:sp>
      <p:sp>
        <p:nvSpPr>
          <p:cNvPr id="3" name="Tijdelijke aanduiding voor inhoud 2"/>
          <p:cNvSpPr>
            <a:spLocks noGrp="1"/>
          </p:cNvSpPr>
          <p:nvPr>
            <p:ph idx="1"/>
          </p:nvPr>
        </p:nvSpPr>
        <p:spPr>
          <a:xfrm>
            <a:off x="204537" y="1959226"/>
            <a:ext cx="4776537" cy="4212562"/>
          </a:xfrm>
        </p:spPr>
        <p:txBody>
          <a:bodyPr>
            <a:normAutofit/>
          </a:bodyPr>
          <a:lstStyle/>
          <a:p>
            <a:r>
              <a:rPr lang="nl-NL" sz="2500" dirty="0" smtClean="0"/>
              <a:t>15 </a:t>
            </a:r>
            <a:r>
              <a:rPr lang="nl-NL" sz="2500" dirty="0" smtClean="0"/>
              <a:t>minuten de </a:t>
            </a:r>
            <a:r>
              <a:rPr lang="nl-NL" sz="2500" dirty="0" smtClean="0"/>
              <a:t>tijd</a:t>
            </a:r>
          </a:p>
          <a:p>
            <a:r>
              <a:rPr lang="nl-NL" sz="2500" dirty="0" smtClean="0"/>
              <a:t>Daarna spreken we na hoever we zijn gekomen.</a:t>
            </a:r>
            <a:endParaRPr lang="nl-NL" sz="2500" dirty="0" smtClean="0"/>
          </a:p>
          <a:p>
            <a:r>
              <a:rPr lang="nl-NL" sz="2500" dirty="0" smtClean="0"/>
              <a:t>Gebruik de lesbrief om de antwoorden te achterhalen, overleg met je buurman/vrouw.</a:t>
            </a:r>
          </a:p>
          <a:p>
            <a:endParaRPr lang="nl-NL" sz="2500" dirty="0" smtClean="0"/>
          </a:p>
          <a:p>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1"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6" name="Ovaal 25"/>
          <p:cNvSpPr/>
          <p:nvPr/>
        </p:nvSpPr>
        <p:spPr>
          <a:xfrm>
            <a:off x="5767188"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838696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heel(1)">
                                      <p:cBhvr>
                                        <p:cTn id="63" dur="59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P spid="14" grpId="0" animBg="1"/>
      <p:bldP spid="15" grpId="0" animBg="1"/>
      <p:bldP spid="16" grpId="0" animBg="1"/>
      <p:bldP spid="17" grpId="0" animBg="1"/>
      <p:bldP spid="2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0040"/>
          <a:stretch/>
        </p:blipFill>
        <p:spPr>
          <a:xfrm>
            <a:off x="0" y="40482"/>
            <a:ext cx="9779000" cy="683418"/>
          </a:xfrm>
          <a:prstGeom prst="rect">
            <a:avLst/>
          </a:prstGeom>
        </p:spPr>
      </p:pic>
      <p:pic>
        <p:nvPicPr>
          <p:cNvPr id="5" name="Afbeelding 4"/>
          <p:cNvPicPr>
            <a:picLocks noChangeAspect="1"/>
          </p:cNvPicPr>
          <p:nvPr/>
        </p:nvPicPr>
        <p:blipFill rotWithShape="1">
          <a:blip r:embed="rId2"/>
          <a:srcRect b="75788"/>
          <a:stretch/>
        </p:blipFill>
        <p:spPr>
          <a:xfrm>
            <a:off x="0" y="40482"/>
            <a:ext cx="9779000" cy="1661318"/>
          </a:xfrm>
          <a:prstGeom prst="rect">
            <a:avLst/>
          </a:prstGeom>
        </p:spPr>
      </p:pic>
      <p:pic>
        <p:nvPicPr>
          <p:cNvPr id="6" name="Afbeelding 5"/>
          <p:cNvPicPr>
            <a:picLocks noChangeAspect="1"/>
          </p:cNvPicPr>
          <p:nvPr/>
        </p:nvPicPr>
        <p:blipFill rotWithShape="1">
          <a:blip r:embed="rId2"/>
          <a:srcRect b="59130"/>
          <a:stretch/>
        </p:blipFill>
        <p:spPr>
          <a:xfrm>
            <a:off x="0" y="40482"/>
            <a:ext cx="9779000" cy="2804318"/>
          </a:xfrm>
          <a:prstGeom prst="rect">
            <a:avLst/>
          </a:prstGeom>
        </p:spPr>
      </p:pic>
      <p:pic>
        <p:nvPicPr>
          <p:cNvPr id="7" name="Afbeelding 6"/>
          <p:cNvPicPr>
            <a:picLocks noChangeAspect="1"/>
          </p:cNvPicPr>
          <p:nvPr/>
        </p:nvPicPr>
        <p:blipFill rotWithShape="1">
          <a:blip r:embed="rId2"/>
          <a:srcRect b="32108"/>
          <a:stretch/>
        </p:blipFill>
        <p:spPr>
          <a:xfrm>
            <a:off x="0" y="40482"/>
            <a:ext cx="9779000" cy="4658518"/>
          </a:xfrm>
          <a:prstGeom prst="rect">
            <a:avLst/>
          </a:prstGeom>
        </p:spPr>
      </p:pic>
      <p:pic>
        <p:nvPicPr>
          <p:cNvPr id="8" name="Afbeelding 7"/>
          <p:cNvPicPr>
            <a:picLocks noChangeAspect="1"/>
          </p:cNvPicPr>
          <p:nvPr/>
        </p:nvPicPr>
        <p:blipFill rotWithShape="1">
          <a:blip r:embed="rId2"/>
          <a:srcRect b="17300"/>
          <a:stretch/>
        </p:blipFill>
        <p:spPr>
          <a:xfrm>
            <a:off x="0" y="40482"/>
            <a:ext cx="9779000" cy="5674518"/>
          </a:xfrm>
          <a:prstGeom prst="rect">
            <a:avLst/>
          </a:prstGeom>
        </p:spPr>
      </p:pic>
      <p:pic>
        <p:nvPicPr>
          <p:cNvPr id="9" name="Afbeelding 8"/>
          <p:cNvPicPr>
            <a:picLocks noChangeAspect="1"/>
          </p:cNvPicPr>
          <p:nvPr/>
        </p:nvPicPr>
        <p:blipFill rotWithShape="1">
          <a:blip r:embed="rId2"/>
          <a:srcRect b="11933"/>
          <a:stretch/>
        </p:blipFill>
        <p:spPr>
          <a:xfrm>
            <a:off x="0" y="40482"/>
            <a:ext cx="9779000" cy="6042818"/>
          </a:xfrm>
          <a:prstGeom prst="rect">
            <a:avLst/>
          </a:prstGeom>
        </p:spPr>
      </p:pic>
      <p:pic>
        <p:nvPicPr>
          <p:cNvPr id="10" name="Afbeelding 9"/>
          <p:cNvPicPr>
            <a:picLocks noChangeAspect="1"/>
          </p:cNvPicPr>
          <p:nvPr/>
        </p:nvPicPr>
        <p:blipFill>
          <a:blip r:embed="rId2"/>
          <a:stretch>
            <a:fillRect/>
          </a:stretch>
        </p:blipFill>
        <p:spPr>
          <a:xfrm>
            <a:off x="0" y="40482"/>
            <a:ext cx="9779000" cy="6861598"/>
          </a:xfrm>
          <a:prstGeom prst="rect">
            <a:avLst/>
          </a:prstGeom>
        </p:spPr>
      </p:pic>
    </p:spTree>
    <p:extLst>
      <p:ext uri="{BB962C8B-B14F-4D97-AF65-F5344CB8AC3E}">
        <p14:creationId xmlns:p14="http://schemas.microsoft.com/office/powerpoint/2010/main" val="1997375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7964"/>
          <a:stretch/>
        </p:blipFill>
        <p:spPr>
          <a:xfrm>
            <a:off x="0" y="43325"/>
            <a:ext cx="9017000" cy="2166475"/>
          </a:xfrm>
          <a:prstGeom prst="rect">
            <a:avLst/>
          </a:prstGeom>
        </p:spPr>
      </p:pic>
      <p:pic>
        <p:nvPicPr>
          <p:cNvPr id="5" name="Afbeelding 4"/>
          <p:cNvPicPr>
            <a:picLocks noChangeAspect="1"/>
          </p:cNvPicPr>
          <p:nvPr/>
        </p:nvPicPr>
        <p:blipFill rotWithShape="1">
          <a:blip r:embed="rId2"/>
          <a:srcRect b="34537"/>
          <a:stretch/>
        </p:blipFill>
        <p:spPr>
          <a:xfrm>
            <a:off x="0" y="43325"/>
            <a:ext cx="9017000" cy="4427075"/>
          </a:xfrm>
          <a:prstGeom prst="rect">
            <a:avLst/>
          </a:prstGeom>
        </p:spPr>
      </p:pic>
      <p:pic>
        <p:nvPicPr>
          <p:cNvPr id="6" name="Afbeelding 5"/>
          <p:cNvPicPr>
            <a:picLocks noChangeAspect="1"/>
          </p:cNvPicPr>
          <p:nvPr/>
        </p:nvPicPr>
        <p:blipFill>
          <a:blip r:embed="rId2"/>
          <a:stretch>
            <a:fillRect/>
          </a:stretch>
        </p:blipFill>
        <p:spPr>
          <a:xfrm>
            <a:off x="0" y="43325"/>
            <a:ext cx="9017000" cy="6762750"/>
          </a:xfrm>
          <a:prstGeom prst="rect">
            <a:avLst/>
          </a:prstGeom>
        </p:spPr>
      </p:pic>
    </p:spTree>
    <p:extLst>
      <p:ext uri="{BB962C8B-B14F-4D97-AF65-F5344CB8AC3E}">
        <p14:creationId xmlns:p14="http://schemas.microsoft.com/office/powerpoint/2010/main" val="375010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 3: 2 oude examenopgaves.</a:t>
            </a:r>
            <a:endParaRPr lang="nl-NL" dirty="0"/>
          </a:p>
        </p:txBody>
      </p:sp>
      <p:sp>
        <p:nvSpPr>
          <p:cNvPr id="3" name="Tijdelijke aanduiding voor inhoud 2"/>
          <p:cNvSpPr>
            <a:spLocks noGrp="1"/>
          </p:cNvSpPr>
          <p:nvPr>
            <p:ph idx="1"/>
          </p:nvPr>
        </p:nvSpPr>
        <p:spPr/>
        <p:txBody>
          <a:bodyPr>
            <a:normAutofit/>
          </a:bodyPr>
          <a:lstStyle/>
          <a:p>
            <a:r>
              <a:rPr lang="nl-NL" sz="2500" dirty="0" smtClean="0"/>
              <a:t>Staatsobligatie: de overheid leent geld voor jou, normaliter tegen een relatief lage rente.</a:t>
            </a:r>
          </a:p>
          <a:p>
            <a:endParaRPr lang="nl-NL" sz="2500" dirty="0"/>
          </a:p>
        </p:txBody>
      </p:sp>
    </p:spTree>
    <p:extLst>
      <p:ext uri="{BB962C8B-B14F-4D97-AF65-F5344CB8AC3E}">
        <p14:creationId xmlns:p14="http://schemas.microsoft.com/office/powerpoint/2010/main" val="31031191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8892" y="260684"/>
            <a:ext cx="8596668" cy="1320800"/>
          </a:xfrm>
        </p:spPr>
        <p:txBody>
          <a:bodyPr>
            <a:normAutofit/>
          </a:bodyPr>
          <a:lstStyle/>
          <a:p>
            <a:r>
              <a:rPr lang="nl-NL" dirty="0" smtClean="0"/>
              <a:t>Examenopgave 2013-I opgave 4 Fiducia in Italia?</a:t>
            </a:r>
            <a:endParaRPr lang="nl-NL" dirty="0"/>
          </a:p>
        </p:txBody>
      </p:sp>
      <p:sp>
        <p:nvSpPr>
          <p:cNvPr id="3" name="Tijdelijke aanduiding voor inhoud 2"/>
          <p:cNvSpPr>
            <a:spLocks noGrp="1"/>
          </p:cNvSpPr>
          <p:nvPr>
            <p:ph idx="1"/>
          </p:nvPr>
        </p:nvSpPr>
        <p:spPr>
          <a:xfrm>
            <a:off x="204537" y="1959226"/>
            <a:ext cx="4776537" cy="4212562"/>
          </a:xfrm>
        </p:spPr>
        <p:txBody>
          <a:bodyPr>
            <a:normAutofit/>
          </a:bodyPr>
          <a:lstStyle/>
          <a:p>
            <a:r>
              <a:rPr lang="nl-NL" sz="2500" dirty="0" smtClean="0"/>
              <a:t>15 </a:t>
            </a:r>
            <a:r>
              <a:rPr lang="nl-NL" sz="2500" dirty="0" smtClean="0"/>
              <a:t>minuten de </a:t>
            </a:r>
            <a:r>
              <a:rPr lang="nl-NL" sz="2500" dirty="0" smtClean="0"/>
              <a:t>tijd</a:t>
            </a:r>
          </a:p>
          <a:p>
            <a:r>
              <a:rPr lang="nl-NL" sz="2500" dirty="0" smtClean="0"/>
              <a:t>Gebruik de lesbrief om de antwoorden te achterhalen, overleg met je buurman/vrouw.</a:t>
            </a:r>
          </a:p>
          <a:p>
            <a:r>
              <a:rPr lang="nl-NL" sz="2500" dirty="0" smtClean="0"/>
              <a:t>Daarna starten we met opgave wat te doen met het pensioen</a:t>
            </a:r>
          </a:p>
          <a:p>
            <a:endParaRPr lang="nl-NL" sz="2500" dirty="0" smtClean="0"/>
          </a:p>
          <a:p>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1"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6" name="Ovaal 25"/>
          <p:cNvSpPr/>
          <p:nvPr/>
        </p:nvSpPr>
        <p:spPr>
          <a:xfrm>
            <a:off x="5767188"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198805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heel(1)">
                                      <p:cBhvr>
                                        <p:cTn id="63" dur="59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P spid="14" grpId="0" animBg="1"/>
      <p:bldP spid="15" grpId="0" animBg="1"/>
      <p:bldP spid="16" grpId="0" animBg="1"/>
      <p:bldP spid="17" grpId="0" animBg="1"/>
      <p:bldP spid="2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6395"/>
          <a:stretch/>
        </p:blipFill>
        <p:spPr>
          <a:xfrm>
            <a:off x="0" y="0"/>
            <a:ext cx="12192000" cy="850900"/>
          </a:xfrm>
          <a:prstGeom prst="rect">
            <a:avLst/>
          </a:prstGeom>
        </p:spPr>
      </p:pic>
      <p:pic>
        <p:nvPicPr>
          <p:cNvPr id="5" name="Afbeelding 4"/>
          <p:cNvPicPr>
            <a:picLocks noChangeAspect="1"/>
          </p:cNvPicPr>
          <p:nvPr/>
        </p:nvPicPr>
        <p:blipFill rotWithShape="1">
          <a:blip r:embed="rId2"/>
          <a:srcRect b="80709"/>
          <a:stretch/>
        </p:blipFill>
        <p:spPr>
          <a:xfrm>
            <a:off x="0" y="0"/>
            <a:ext cx="12192000" cy="1206500"/>
          </a:xfrm>
          <a:prstGeom prst="rect">
            <a:avLst/>
          </a:prstGeom>
        </p:spPr>
      </p:pic>
      <p:pic>
        <p:nvPicPr>
          <p:cNvPr id="6" name="Afbeelding 5"/>
          <p:cNvPicPr>
            <a:picLocks noChangeAspect="1"/>
          </p:cNvPicPr>
          <p:nvPr/>
        </p:nvPicPr>
        <p:blipFill rotWithShape="1">
          <a:blip r:embed="rId2"/>
          <a:srcRect b="72181"/>
          <a:stretch/>
        </p:blipFill>
        <p:spPr>
          <a:xfrm>
            <a:off x="0" y="0"/>
            <a:ext cx="12192000" cy="1739900"/>
          </a:xfrm>
          <a:prstGeom prst="rect">
            <a:avLst/>
          </a:prstGeom>
        </p:spPr>
      </p:pic>
      <p:pic>
        <p:nvPicPr>
          <p:cNvPr id="7" name="Afbeelding 6"/>
          <p:cNvPicPr>
            <a:picLocks noChangeAspect="1"/>
          </p:cNvPicPr>
          <p:nvPr/>
        </p:nvPicPr>
        <p:blipFill rotWithShape="1">
          <a:blip r:embed="rId2"/>
          <a:srcRect b="62231"/>
          <a:stretch/>
        </p:blipFill>
        <p:spPr>
          <a:xfrm>
            <a:off x="0" y="0"/>
            <a:ext cx="12192000" cy="2362200"/>
          </a:xfrm>
          <a:prstGeom prst="rect">
            <a:avLst/>
          </a:prstGeom>
        </p:spPr>
      </p:pic>
      <p:pic>
        <p:nvPicPr>
          <p:cNvPr id="8" name="Afbeelding 7"/>
          <p:cNvPicPr>
            <a:picLocks noChangeAspect="1"/>
          </p:cNvPicPr>
          <p:nvPr/>
        </p:nvPicPr>
        <p:blipFill rotWithShape="1">
          <a:blip r:embed="rId2"/>
          <a:srcRect b="53702"/>
          <a:stretch/>
        </p:blipFill>
        <p:spPr>
          <a:xfrm>
            <a:off x="0" y="0"/>
            <a:ext cx="12192000" cy="2895600"/>
          </a:xfrm>
          <a:prstGeom prst="rect">
            <a:avLst/>
          </a:prstGeom>
        </p:spPr>
      </p:pic>
      <p:pic>
        <p:nvPicPr>
          <p:cNvPr id="9" name="Afbeelding 8"/>
          <p:cNvPicPr>
            <a:picLocks noChangeAspect="1"/>
          </p:cNvPicPr>
          <p:nvPr/>
        </p:nvPicPr>
        <p:blipFill rotWithShape="1">
          <a:blip r:embed="rId2"/>
          <a:srcRect b="18980"/>
          <a:stretch/>
        </p:blipFill>
        <p:spPr>
          <a:xfrm>
            <a:off x="0" y="0"/>
            <a:ext cx="12192000" cy="5067300"/>
          </a:xfrm>
          <a:prstGeom prst="rect">
            <a:avLst/>
          </a:prstGeom>
        </p:spPr>
      </p:pic>
      <p:pic>
        <p:nvPicPr>
          <p:cNvPr id="10" name="Afbeelding 9"/>
          <p:cNvPicPr>
            <a:picLocks noChangeAspect="1"/>
          </p:cNvPicPr>
          <p:nvPr/>
        </p:nvPicPr>
        <p:blipFill>
          <a:blip r:embed="rId2"/>
          <a:stretch>
            <a:fillRect/>
          </a:stretch>
        </p:blipFill>
        <p:spPr>
          <a:xfrm>
            <a:off x="0" y="0"/>
            <a:ext cx="12192000" cy="6254338"/>
          </a:xfrm>
          <a:prstGeom prst="rect">
            <a:avLst/>
          </a:prstGeom>
        </p:spPr>
      </p:pic>
    </p:spTree>
    <p:extLst>
      <p:ext uri="{BB962C8B-B14F-4D97-AF65-F5344CB8AC3E}">
        <p14:creationId xmlns:p14="http://schemas.microsoft.com/office/powerpoint/2010/main" val="1120871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0942"/>
          <a:stretch/>
        </p:blipFill>
        <p:spPr>
          <a:xfrm>
            <a:off x="0" y="1"/>
            <a:ext cx="11899900" cy="1308100"/>
          </a:xfrm>
          <a:prstGeom prst="rect">
            <a:avLst/>
          </a:prstGeom>
        </p:spPr>
      </p:pic>
      <p:pic>
        <p:nvPicPr>
          <p:cNvPr id="5" name="Afbeelding 4"/>
          <p:cNvPicPr>
            <a:picLocks noChangeAspect="1"/>
          </p:cNvPicPr>
          <p:nvPr/>
        </p:nvPicPr>
        <p:blipFill rotWithShape="1">
          <a:blip r:embed="rId2"/>
          <a:srcRect b="73726"/>
          <a:stretch/>
        </p:blipFill>
        <p:spPr>
          <a:xfrm>
            <a:off x="0" y="1"/>
            <a:ext cx="11899900" cy="1803399"/>
          </a:xfrm>
          <a:prstGeom prst="rect">
            <a:avLst/>
          </a:prstGeom>
        </p:spPr>
      </p:pic>
      <p:pic>
        <p:nvPicPr>
          <p:cNvPr id="7" name="Afbeelding 6"/>
          <p:cNvPicPr>
            <a:picLocks noChangeAspect="1"/>
          </p:cNvPicPr>
          <p:nvPr/>
        </p:nvPicPr>
        <p:blipFill rotWithShape="1">
          <a:blip r:embed="rId2"/>
          <a:srcRect b="58924"/>
          <a:stretch/>
        </p:blipFill>
        <p:spPr>
          <a:xfrm>
            <a:off x="0" y="1"/>
            <a:ext cx="11899900" cy="2819400"/>
          </a:xfrm>
          <a:prstGeom prst="rect">
            <a:avLst/>
          </a:prstGeom>
        </p:spPr>
      </p:pic>
      <p:pic>
        <p:nvPicPr>
          <p:cNvPr id="8" name="Afbeelding 7"/>
          <p:cNvPicPr>
            <a:picLocks noChangeAspect="1"/>
          </p:cNvPicPr>
          <p:nvPr/>
        </p:nvPicPr>
        <p:blipFill rotWithShape="1">
          <a:blip r:embed="rId2"/>
          <a:srcRect b="58369"/>
          <a:stretch/>
        </p:blipFill>
        <p:spPr>
          <a:xfrm>
            <a:off x="0" y="1"/>
            <a:ext cx="11899900" cy="2857500"/>
          </a:xfrm>
          <a:prstGeom prst="rect">
            <a:avLst/>
          </a:prstGeom>
        </p:spPr>
      </p:pic>
      <p:pic>
        <p:nvPicPr>
          <p:cNvPr id="9" name="Afbeelding 8"/>
          <p:cNvPicPr>
            <a:picLocks noChangeAspect="1"/>
          </p:cNvPicPr>
          <p:nvPr/>
        </p:nvPicPr>
        <p:blipFill rotWithShape="1">
          <a:blip r:embed="rId2"/>
          <a:srcRect b="42456"/>
          <a:stretch/>
        </p:blipFill>
        <p:spPr>
          <a:xfrm>
            <a:off x="0" y="1"/>
            <a:ext cx="11899900" cy="3949700"/>
          </a:xfrm>
          <a:prstGeom prst="rect">
            <a:avLst/>
          </a:prstGeom>
        </p:spPr>
      </p:pic>
      <p:pic>
        <p:nvPicPr>
          <p:cNvPr id="10" name="Afbeelding 9"/>
          <p:cNvPicPr>
            <a:picLocks noChangeAspect="1"/>
          </p:cNvPicPr>
          <p:nvPr/>
        </p:nvPicPr>
        <p:blipFill rotWithShape="1">
          <a:blip r:embed="rId2"/>
          <a:srcRect b="24324"/>
          <a:stretch/>
        </p:blipFill>
        <p:spPr>
          <a:xfrm>
            <a:off x="0" y="1"/>
            <a:ext cx="11899900" cy="5194300"/>
          </a:xfrm>
          <a:prstGeom prst="rect">
            <a:avLst/>
          </a:prstGeom>
        </p:spPr>
      </p:pic>
      <p:pic>
        <p:nvPicPr>
          <p:cNvPr id="11" name="Afbeelding 10"/>
          <p:cNvPicPr>
            <a:picLocks noChangeAspect="1"/>
          </p:cNvPicPr>
          <p:nvPr/>
        </p:nvPicPr>
        <p:blipFill>
          <a:blip r:embed="rId2"/>
          <a:stretch>
            <a:fillRect/>
          </a:stretch>
        </p:blipFill>
        <p:spPr>
          <a:xfrm>
            <a:off x="0" y="0"/>
            <a:ext cx="11899900" cy="6863831"/>
          </a:xfrm>
          <a:prstGeom prst="rect">
            <a:avLst/>
          </a:prstGeom>
        </p:spPr>
      </p:pic>
    </p:spTree>
    <p:extLst>
      <p:ext uri="{BB962C8B-B14F-4D97-AF65-F5344CB8AC3E}">
        <p14:creationId xmlns:p14="http://schemas.microsoft.com/office/powerpoint/2010/main" val="2789350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Agenda aankomende 3 lessen.</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sz="2500" dirty="0" smtClean="0"/>
              <a:t>Les 1: opgave 5.21 nabespreken en 5.31 maken en nabespreken.</a:t>
            </a:r>
          </a:p>
          <a:p>
            <a:r>
              <a:rPr lang="nl-NL" sz="2500" dirty="0" smtClean="0"/>
              <a:t>Les 2: starten boekje domeinen, uitleg van het boekje, uitleg wat er van je verwacht wordt hoe je invulling eraan kan geven en eerste examenopgaven</a:t>
            </a:r>
            <a:r>
              <a:rPr lang="nl-NL" sz="2500" dirty="0" smtClean="0"/>
              <a:t>.</a:t>
            </a:r>
          </a:p>
          <a:p>
            <a:r>
              <a:rPr lang="nl-NL" sz="2500" dirty="0" smtClean="0"/>
              <a:t>Les 3: verder met het boekje.</a:t>
            </a:r>
            <a:endParaRPr lang="nl-NL" sz="2500" dirty="0" smtClean="0"/>
          </a:p>
          <a:p>
            <a:endParaRPr lang="nl-NL" sz="2500" dirty="0" smtClean="0"/>
          </a:p>
          <a:p>
            <a:r>
              <a:rPr lang="nl-NL" sz="2500" dirty="0" smtClean="0"/>
              <a:t>Neem lesbrief mee die te maken heeft met ruilen over tijd! Kijk welke lesbrief dit behandeld wordt, de hoofstukken die erover gaan ook goed, die kan je gebruiken om het op te lossen.</a:t>
            </a:r>
            <a:endParaRPr lang="nl-NL" sz="2500" dirty="0"/>
          </a:p>
          <a:p>
            <a:endParaRPr lang="nl-NL" sz="2500" dirty="0"/>
          </a:p>
        </p:txBody>
      </p:sp>
    </p:spTree>
    <p:extLst>
      <p:ext uri="{BB962C8B-B14F-4D97-AF65-F5344CB8AC3E}">
        <p14:creationId xmlns:p14="http://schemas.microsoft.com/office/powerpoint/2010/main" val="28508832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8892" y="260684"/>
            <a:ext cx="8596668" cy="1320800"/>
          </a:xfrm>
        </p:spPr>
        <p:txBody>
          <a:bodyPr>
            <a:normAutofit/>
          </a:bodyPr>
          <a:lstStyle/>
          <a:p>
            <a:r>
              <a:rPr lang="nl-NL" dirty="0" smtClean="0"/>
              <a:t>Examenopgave 2015-II opgave 2</a:t>
            </a:r>
            <a:endParaRPr lang="nl-NL" dirty="0"/>
          </a:p>
        </p:txBody>
      </p:sp>
      <p:sp>
        <p:nvSpPr>
          <p:cNvPr id="3" name="Tijdelijke aanduiding voor inhoud 2"/>
          <p:cNvSpPr>
            <a:spLocks noGrp="1"/>
          </p:cNvSpPr>
          <p:nvPr>
            <p:ph idx="1"/>
          </p:nvPr>
        </p:nvSpPr>
        <p:spPr>
          <a:xfrm>
            <a:off x="204537" y="1959226"/>
            <a:ext cx="4776537" cy="4212562"/>
          </a:xfrm>
        </p:spPr>
        <p:txBody>
          <a:bodyPr>
            <a:normAutofit/>
          </a:bodyPr>
          <a:lstStyle/>
          <a:p>
            <a:r>
              <a:rPr lang="nl-NL" sz="2500" dirty="0" smtClean="0"/>
              <a:t>15 </a:t>
            </a:r>
            <a:r>
              <a:rPr lang="nl-NL" sz="2500" dirty="0" smtClean="0"/>
              <a:t>minuten de </a:t>
            </a:r>
            <a:r>
              <a:rPr lang="nl-NL" sz="2500" dirty="0" smtClean="0"/>
              <a:t>tijd</a:t>
            </a:r>
          </a:p>
          <a:p>
            <a:r>
              <a:rPr lang="nl-NL" sz="2500" dirty="0" smtClean="0"/>
              <a:t>Gebruik de lesbrief om de antwoorden te achterhalen, overleg met je buurman/vrouw.</a:t>
            </a:r>
          </a:p>
          <a:p>
            <a:endParaRPr lang="nl-NL" sz="2500" dirty="0" smtClean="0"/>
          </a:p>
          <a:p>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1"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6" name="Ovaal 25"/>
          <p:cNvSpPr/>
          <p:nvPr/>
        </p:nvSpPr>
        <p:spPr>
          <a:xfrm>
            <a:off x="5767188"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648005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heel(1)">
                                      <p:cBhvr>
                                        <p:cTn id="63" dur="59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P spid="14" grpId="0" animBg="1"/>
      <p:bldP spid="15" grpId="0" animBg="1"/>
      <p:bldP spid="16" grpId="0" animBg="1"/>
      <p:bldP spid="17" grpId="0" animBg="1"/>
      <p:bldP spid="2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56398"/>
          <a:stretch/>
        </p:blipFill>
        <p:spPr>
          <a:xfrm>
            <a:off x="0" y="0"/>
            <a:ext cx="12192000" cy="2882900"/>
          </a:xfrm>
          <a:prstGeom prst="rect">
            <a:avLst/>
          </a:prstGeom>
        </p:spPr>
      </p:pic>
      <p:pic>
        <p:nvPicPr>
          <p:cNvPr id="5" name="Afbeelding 4"/>
          <p:cNvPicPr>
            <a:picLocks noChangeAspect="1"/>
          </p:cNvPicPr>
          <p:nvPr/>
        </p:nvPicPr>
        <p:blipFill rotWithShape="1">
          <a:blip r:embed="rId2"/>
          <a:srcRect b="36230"/>
          <a:stretch/>
        </p:blipFill>
        <p:spPr>
          <a:xfrm>
            <a:off x="0" y="0"/>
            <a:ext cx="12192000" cy="4216400"/>
          </a:xfrm>
          <a:prstGeom prst="rect">
            <a:avLst/>
          </a:prstGeom>
        </p:spPr>
      </p:pic>
      <p:pic>
        <p:nvPicPr>
          <p:cNvPr id="6" name="Afbeelding 5"/>
          <p:cNvPicPr>
            <a:picLocks noChangeAspect="1"/>
          </p:cNvPicPr>
          <p:nvPr/>
        </p:nvPicPr>
        <p:blipFill rotWithShape="1">
          <a:blip r:embed="rId2"/>
          <a:srcRect b="17599"/>
          <a:stretch/>
        </p:blipFill>
        <p:spPr>
          <a:xfrm>
            <a:off x="0" y="0"/>
            <a:ext cx="12192000" cy="5448300"/>
          </a:xfrm>
          <a:prstGeom prst="rect">
            <a:avLst/>
          </a:prstGeom>
        </p:spPr>
      </p:pic>
      <p:pic>
        <p:nvPicPr>
          <p:cNvPr id="7" name="Afbeelding 6"/>
          <p:cNvPicPr>
            <a:picLocks noChangeAspect="1"/>
          </p:cNvPicPr>
          <p:nvPr/>
        </p:nvPicPr>
        <p:blipFill>
          <a:blip r:embed="rId2"/>
          <a:stretch>
            <a:fillRect/>
          </a:stretch>
        </p:blipFill>
        <p:spPr>
          <a:xfrm>
            <a:off x="0" y="0"/>
            <a:ext cx="12192000" cy="6611896"/>
          </a:xfrm>
          <a:prstGeom prst="rect">
            <a:avLst/>
          </a:prstGeom>
        </p:spPr>
      </p:pic>
    </p:spTree>
    <p:extLst>
      <p:ext uri="{BB962C8B-B14F-4D97-AF65-F5344CB8AC3E}">
        <p14:creationId xmlns:p14="http://schemas.microsoft.com/office/powerpoint/2010/main" val="3551877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2926"/>
          <a:stretch/>
        </p:blipFill>
        <p:spPr>
          <a:xfrm>
            <a:off x="0" y="-1"/>
            <a:ext cx="12192000" cy="990601"/>
          </a:xfrm>
          <a:prstGeom prst="rect">
            <a:avLst/>
          </a:prstGeom>
        </p:spPr>
      </p:pic>
      <p:pic>
        <p:nvPicPr>
          <p:cNvPr id="5" name="Afbeelding 4"/>
          <p:cNvPicPr>
            <a:picLocks noChangeAspect="1"/>
          </p:cNvPicPr>
          <p:nvPr/>
        </p:nvPicPr>
        <p:blipFill rotWithShape="1">
          <a:blip r:embed="rId2"/>
          <a:srcRect b="70450"/>
          <a:stretch/>
        </p:blipFill>
        <p:spPr>
          <a:xfrm>
            <a:off x="0" y="-1"/>
            <a:ext cx="12192000" cy="1714501"/>
          </a:xfrm>
          <a:prstGeom prst="rect">
            <a:avLst/>
          </a:prstGeom>
        </p:spPr>
      </p:pic>
      <p:pic>
        <p:nvPicPr>
          <p:cNvPr id="6" name="Afbeelding 5"/>
          <p:cNvPicPr>
            <a:picLocks noChangeAspect="1"/>
          </p:cNvPicPr>
          <p:nvPr/>
        </p:nvPicPr>
        <p:blipFill rotWithShape="1">
          <a:blip r:embed="rId2"/>
          <a:srcRect b="51625"/>
          <a:stretch/>
        </p:blipFill>
        <p:spPr>
          <a:xfrm>
            <a:off x="0" y="-1"/>
            <a:ext cx="12192000" cy="2806701"/>
          </a:xfrm>
          <a:prstGeom prst="rect">
            <a:avLst/>
          </a:prstGeom>
        </p:spPr>
      </p:pic>
      <p:pic>
        <p:nvPicPr>
          <p:cNvPr id="7" name="Afbeelding 6"/>
          <p:cNvPicPr>
            <a:picLocks noChangeAspect="1"/>
          </p:cNvPicPr>
          <p:nvPr/>
        </p:nvPicPr>
        <p:blipFill rotWithShape="1">
          <a:blip r:embed="rId2"/>
          <a:srcRect b="18135"/>
          <a:stretch/>
        </p:blipFill>
        <p:spPr>
          <a:xfrm>
            <a:off x="0" y="-1"/>
            <a:ext cx="12192000" cy="4749801"/>
          </a:xfrm>
          <a:prstGeom prst="rect">
            <a:avLst/>
          </a:prstGeom>
        </p:spPr>
      </p:pic>
      <p:pic>
        <p:nvPicPr>
          <p:cNvPr id="8" name="Afbeelding 7"/>
          <p:cNvPicPr>
            <a:picLocks noChangeAspect="1"/>
          </p:cNvPicPr>
          <p:nvPr/>
        </p:nvPicPr>
        <p:blipFill>
          <a:blip r:embed="rId2"/>
          <a:stretch>
            <a:fillRect/>
          </a:stretch>
        </p:blipFill>
        <p:spPr>
          <a:xfrm>
            <a:off x="0" y="-1"/>
            <a:ext cx="12192000" cy="5801981"/>
          </a:xfrm>
          <a:prstGeom prst="rect">
            <a:avLst/>
          </a:prstGeom>
        </p:spPr>
      </p:pic>
    </p:spTree>
    <p:extLst>
      <p:ext uri="{BB962C8B-B14F-4D97-AF65-F5344CB8AC3E}">
        <p14:creationId xmlns:p14="http://schemas.microsoft.com/office/powerpoint/2010/main" val="988823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0" y="-1"/>
            <a:ext cx="12192000" cy="3313043"/>
          </a:xfrm>
          <a:prstGeom prst="rect">
            <a:avLst/>
          </a:prstGeom>
        </p:spPr>
      </p:pic>
    </p:spTree>
    <p:extLst>
      <p:ext uri="{BB962C8B-B14F-4D97-AF65-F5344CB8AC3E}">
        <p14:creationId xmlns:p14="http://schemas.microsoft.com/office/powerpoint/2010/main" val="1617058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4024"/>
          <a:stretch/>
        </p:blipFill>
        <p:spPr>
          <a:xfrm>
            <a:off x="0" y="-1"/>
            <a:ext cx="10936705" cy="1094875"/>
          </a:xfrm>
          <a:prstGeom prst="rect">
            <a:avLst/>
          </a:prstGeom>
        </p:spPr>
      </p:pic>
      <p:pic>
        <p:nvPicPr>
          <p:cNvPr id="5" name="Afbeelding 4"/>
          <p:cNvPicPr>
            <a:picLocks noChangeAspect="1"/>
          </p:cNvPicPr>
          <p:nvPr/>
        </p:nvPicPr>
        <p:blipFill rotWithShape="1">
          <a:blip r:embed="rId2"/>
          <a:srcRect b="64362"/>
          <a:stretch/>
        </p:blipFill>
        <p:spPr>
          <a:xfrm>
            <a:off x="0" y="0"/>
            <a:ext cx="10936705" cy="2442412"/>
          </a:xfrm>
          <a:prstGeom prst="rect">
            <a:avLst/>
          </a:prstGeom>
        </p:spPr>
      </p:pic>
      <p:pic>
        <p:nvPicPr>
          <p:cNvPr id="6" name="Afbeelding 5"/>
          <p:cNvPicPr>
            <a:picLocks noChangeAspect="1"/>
          </p:cNvPicPr>
          <p:nvPr/>
        </p:nvPicPr>
        <p:blipFill rotWithShape="1">
          <a:blip r:embed="rId2"/>
          <a:srcRect b="45578"/>
          <a:stretch/>
        </p:blipFill>
        <p:spPr>
          <a:xfrm>
            <a:off x="0" y="0"/>
            <a:ext cx="10936705" cy="3729790"/>
          </a:xfrm>
          <a:prstGeom prst="rect">
            <a:avLst/>
          </a:prstGeom>
        </p:spPr>
      </p:pic>
      <p:pic>
        <p:nvPicPr>
          <p:cNvPr id="7" name="Afbeelding 6"/>
          <p:cNvPicPr>
            <a:picLocks noChangeAspect="1"/>
          </p:cNvPicPr>
          <p:nvPr/>
        </p:nvPicPr>
        <p:blipFill rotWithShape="1">
          <a:blip r:embed="rId2"/>
          <a:srcRect b="35044"/>
          <a:stretch/>
        </p:blipFill>
        <p:spPr>
          <a:xfrm>
            <a:off x="0" y="-1"/>
            <a:ext cx="10936705" cy="4451685"/>
          </a:xfrm>
          <a:prstGeom prst="rect">
            <a:avLst/>
          </a:prstGeom>
        </p:spPr>
      </p:pic>
      <p:pic>
        <p:nvPicPr>
          <p:cNvPr id="8" name="Afbeelding 7"/>
          <p:cNvPicPr>
            <a:picLocks noChangeAspect="1"/>
          </p:cNvPicPr>
          <p:nvPr/>
        </p:nvPicPr>
        <p:blipFill rotWithShape="1">
          <a:blip r:embed="rId2"/>
          <a:srcRect b="25915"/>
          <a:stretch/>
        </p:blipFill>
        <p:spPr>
          <a:xfrm>
            <a:off x="0" y="-1"/>
            <a:ext cx="10936705" cy="5077327"/>
          </a:xfrm>
          <a:prstGeom prst="rect">
            <a:avLst/>
          </a:prstGeom>
        </p:spPr>
      </p:pic>
      <p:pic>
        <p:nvPicPr>
          <p:cNvPr id="9" name="Afbeelding 8"/>
          <p:cNvPicPr>
            <a:picLocks noChangeAspect="1"/>
          </p:cNvPicPr>
          <p:nvPr/>
        </p:nvPicPr>
        <p:blipFill>
          <a:blip r:embed="rId2"/>
          <a:stretch>
            <a:fillRect/>
          </a:stretch>
        </p:blipFill>
        <p:spPr>
          <a:xfrm>
            <a:off x="0" y="-1"/>
            <a:ext cx="10936705" cy="6853395"/>
          </a:xfrm>
          <a:prstGeom prst="rect">
            <a:avLst/>
          </a:prstGeom>
        </p:spPr>
      </p:pic>
    </p:spTree>
    <p:extLst>
      <p:ext uri="{BB962C8B-B14F-4D97-AF65-F5344CB8AC3E}">
        <p14:creationId xmlns:p14="http://schemas.microsoft.com/office/powerpoint/2010/main" val="2306667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6132"/>
          <a:stretch/>
        </p:blipFill>
        <p:spPr>
          <a:xfrm>
            <a:off x="0" y="1"/>
            <a:ext cx="12192000" cy="863600"/>
          </a:xfrm>
          <a:prstGeom prst="rect">
            <a:avLst/>
          </a:prstGeom>
        </p:spPr>
      </p:pic>
      <p:pic>
        <p:nvPicPr>
          <p:cNvPr id="5" name="Afbeelding 4"/>
          <p:cNvPicPr>
            <a:picLocks noChangeAspect="1"/>
          </p:cNvPicPr>
          <p:nvPr/>
        </p:nvPicPr>
        <p:blipFill rotWithShape="1">
          <a:blip r:embed="rId2"/>
          <a:srcRect b="66553"/>
          <a:stretch/>
        </p:blipFill>
        <p:spPr>
          <a:xfrm>
            <a:off x="0" y="1"/>
            <a:ext cx="12192000" cy="2082800"/>
          </a:xfrm>
          <a:prstGeom prst="rect">
            <a:avLst/>
          </a:prstGeom>
        </p:spPr>
      </p:pic>
      <p:pic>
        <p:nvPicPr>
          <p:cNvPr id="6" name="Afbeelding 5"/>
          <p:cNvPicPr>
            <a:picLocks noChangeAspect="1"/>
          </p:cNvPicPr>
          <p:nvPr/>
        </p:nvPicPr>
        <p:blipFill rotWithShape="1">
          <a:blip r:embed="rId2"/>
          <a:srcRect b="49218"/>
          <a:stretch/>
        </p:blipFill>
        <p:spPr>
          <a:xfrm>
            <a:off x="0" y="1"/>
            <a:ext cx="12192000" cy="3162300"/>
          </a:xfrm>
          <a:prstGeom prst="rect">
            <a:avLst/>
          </a:prstGeom>
        </p:spPr>
      </p:pic>
      <p:pic>
        <p:nvPicPr>
          <p:cNvPr id="7" name="Afbeelding 6"/>
          <p:cNvPicPr>
            <a:picLocks noChangeAspect="1"/>
          </p:cNvPicPr>
          <p:nvPr/>
        </p:nvPicPr>
        <p:blipFill rotWithShape="1">
          <a:blip r:embed="rId2"/>
          <a:srcRect b="30863"/>
          <a:stretch/>
        </p:blipFill>
        <p:spPr>
          <a:xfrm>
            <a:off x="0" y="1"/>
            <a:ext cx="12192000" cy="4305300"/>
          </a:xfrm>
          <a:prstGeom prst="rect">
            <a:avLst/>
          </a:prstGeom>
        </p:spPr>
      </p:pic>
      <p:pic>
        <p:nvPicPr>
          <p:cNvPr id="8" name="Afbeelding 7"/>
          <p:cNvPicPr>
            <a:picLocks noChangeAspect="1"/>
          </p:cNvPicPr>
          <p:nvPr/>
        </p:nvPicPr>
        <p:blipFill>
          <a:blip r:embed="rId2"/>
          <a:stretch>
            <a:fillRect/>
          </a:stretch>
        </p:blipFill>
        <p:spPr>
          <a:xfrm>
            <a:off x="0" y="0"/>
            <a:ext cx="12192000" cy="6227225"/>
          </a:xfrm>
          <a:prstGeom prst="rect">
            <a:avLst/>
          </a:prstGeom>
        </p:spPr>
      </p:pic>
    </p:spTree>
    <p:extLst>
      <p:ext uri="{BB962C8B-B14F-4D97-AF65-F5344CB8AC3E}">
        <p14:creationId xmlns:p14="http://schemas.microsoft.com/office/powerpoint/2010/main" val="1144205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pic>
        <p:nvPicPr>
          <p:cNvPr id="4" name="Afbeelding 3"/>
          <p:cNvPicPr>
            <a:picLocks noChangeAspect="1"/>
          </p:cNvPicPr>
          <p:nvPr/>
        </p:nvPicPr>
        <p:blipFill rotWithShape="1">
          <a:blip r:embed="rId2"/>
          <a:srcRect b="44606"/>
          <a:stretch/>
        </p:blipFill>
        <p:spPr>
          <a:xfrm>
            <a:off x="0" y="0"/>
            <a:ext cx="12192000" cy="2324100"/>
          </a:xfrm>
          <a:prstGeom prst="rect">
            <a:avLst/>
          </a:prstGeom>
        </p:spPr>
      </p:pic>
      <p:pic>
        <p:nvPicPr>
          <p:cNvPr id="5" name="Afbeelding 4"/>
          <p:cNvPicPr>
            <a:picLocks noChangeAspect="1"/>
          </p:cNvPicPr>
          <p:nvPr/>
        </p:nvPicPr>
        <p:blipFill>
          <a:blip r:embed="rId2"/>
          <a:stretch>
            <a:fillRect/>
          </a:stretch>
        </p:blipFill>
        <p:spPr>
          <a:xfrm>
            <a:off x="0" y="0"/>
            <a:ext cx="12192000" cy="4195628"/>
          </a:xfrm>
          <a:prstGeom prst="rect">
            <a:avLst/>
          </a:prstGeom>
        </p:spPr>
      </p:pic>
    </p:spTree>
    <p:extLst>
      <p:ext uri="{BB962C8B-B14F-4D97-AF65-F5344CB8AC3E}">
        <p14:creationId xmlns:p14="http://schemas.microsoft.com/office/powerpoint/2010/main" val="3988076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8892" y="260684"/>
            <a:ext cx="8596668" cy="1320800"/>
          </a:xfrm>
        </p:spPr>
        <p:txBody>
          <a:bodyPr>
            <a:normAutofit/>
          </a:bodyPr>
          <a:lstStyle/>
          <a:p>
            <a:r>
              <a:rPr lang="nl-NL" dirty="0" smtClean="0"/>
              <a:t>Opgave 5.31 </a:t>
            </a:r>
            <a:endParaRPr lang="nl-NL" dirty="0"/>
          </a:p>
        </p:txBody>
      </p:sp>
      <p:sp>
        <p:nvSpPr>
          <p:cNvPr id="3" name="Tijdelijke aanduiding voor inhoud 2"/>
          <p:cNvSpPr>
            <a:spLocks noGrp="1"/>
          </p:cNvSpPr>
          <p:nvPr>
            <p:ph idx="1"/>
          </p:nvPr>
        </p:nvSpPr>
        <p:spPr>
          <a:xfrm>
            <a:off x="204537" y="1959226"/>
            <a:ext cx="4776537" cy="4212562"/>
          </a:xfrm>
        </p:spPr>
        <p:txBody>
          <a:bodyPr>
            <a:normAutofit/>
          </a:bodyPr>
          <a:lstStyle/>
          <a:p>
            <a:r>
              <a:rPr lang="nl-NL" sz="2500" dirty="0" smtClean="0"/>
              <a:t>12 minuten de tijd</a:t>
            </a:r>
          </a:p>
          <a:p>
            <a:r>
              <a:rPr lang="nl-NL" sz="2500" dirty="0" smtClean="0"/>
              <a:t>De eerste </a:t>
            </a:r>
            <a:r>
              <a:rPr lang="nl-NL" sz="2500" dirty="0"/>
              <a:t>4</a:t>
            </a:r>
            <a:r>
              <a:rPr lang="nl-NL" sz="2500" dirty="0" smtClean="0"/>
              <a:t> minuten zonder overleg.</a:t>
            </a:r>
          </a:p>
          <a:p>
            <a:r>
              <a:rPr lang="nl-NL" sz="2500" dirty="0" smtClean="0"/>
              <a:t>Eerder klaar! Goed werk, je mag naar buiten gaan kijken (zichtbare mobieltjes worden tijdelijk geadopteerd) </a:t>
            </a:r>
          </a:p>
          <a:p>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1"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6" name="Ovaal 25"/>
          <p:cNvSpPr/>
          <p:nvPr/>
        </p:nvSpPr>
        <p:spPr>
          <a:xfrm>
            <a:off x="5767188"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587813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heel(1)">
                                      <p:cBhvr>
                                        <p:cTn id="63" dur="59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P spid="14" grpId="0" animBg="1"/>
      <p:bldP spid="15" grpId="0" animBg="1"/>
      <p:bldP spid="16" grpId="0" animBg="1"/>
      <p:bldP spid="17" grpId="0" animBg="1"/>
      <p:bldP spid="2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Afbeelding 3"/>
          <p:cNvPicPr>
            <a:picLocks noChangeAspect="1"/>
          </p:cNvPicPr>
          <p:nvPr/>
        </p:nvPicPr>
        <p:blipFill rotWithShape="1">
          <a:blip r:embed="rId2"/>
          <a:srcRect b="79985"/>
          <a:stretch/>
        </p:blipFill>
        <p:spPr>
          <a:xfrm>
            <a:off x="0" y="-1"/>
            <a:ext cx="12192000" cy="1066801"/>
          </a:xfrm>
          <a:prstGeom prst="rect">
            <a:avLst/>
          </a:prstGeom>
        </p:spPr>
      </p:pic>
      <p:pic>
        <p:nvPicPr>
          <p:cNvPr id="5" name="Afbeelding 4"/>
          <p:cNvPicPr>
            <a:picLocks noChangeAspect="1"/>
          </p:cNvPicPr>
          <p:nvPr/>
        </p:nvPicPr>
        <p:blipFill rotWithShape="1">
          <a:blip r:embed="rId2"/>
          <a:srcRect b="67119"/>
          <a:stretch/>
        </p:blipFill>
        <p:spPr>
          <a:xfrm>
            <a:off x="0" y="-1"/>
            <a:ext cx="12192000" cy="1752601"/>
          </a:xfrm>
          <a:prstGeom prst="rect">
            <a:avLst/>
          </a:prstGeom>
        </p:spPr>
      </p:pic>
      <p:pic>
        <p:nvPicPr>
          <p:cNvPr id="6" name="Afbeelding 5"/>
          <p:cNvPicPr>
            <a:picLocks noChangeAspect="1"/>
          </p:cNvPicPr>
          <p:nvPr/>
        </p:nvPicPr>
        <p:blipFill rotWithShape="1">
          <a:blip r:embed="rId2"/>
          <a:srcRect b="53299"/>
          <a:stretch/>
        </p:blipFill>
        <p:spPr>
          <a:xfrm>
            <a:off x="0" y="-1"/>
            <a:ext cx="12192000" cy="2489201"/>
          </a:xfrm>
          <a:prstGeom prst="rect">
            <a:avLst/>
          </a:prstGeom>
        </p:spPr>
      </p:pic>
      <p:pic>
        <p:nvPicPr>
          <p:cNvPr id="7" name="Afbeelding 6"/>
          <p:cNvPicPr>
            <a:picLocks noChangeAspect="1"/>
          </p:cNvPicPr>
          <p:nvPr/>
        </p:nvPicPr>
        <p:blipFill rotWithShape="1">
          <a:blip r:embed="rId2"/>
          <a:srcRect b="40909"/>
          <a:stretch/>
        </p:blipFill>
        <p:spPr>
          <a:xfrm>
            <a:off x="0" y="-1"/>
            <a:ext cx="12192000" cy="3149601"/>
          </a:xfrm>
          <a:prstGeom prst="rect">
            <a:avLst/>
          </a:prstGeom>
        </p:spPr>
      </p:pic>
      <p:pic>
        <p:nvPicPr>
          <p:cNvPr id="8" name="Afbeelding 7"/>
          <p:cNvPicPr>
            <a:picLocks noChangeAspect="1"/>
          </p:cNvPicPr>
          <p:nvPr/>
        </p:nvPicPr>
        <p:blipFill rotWithShape="1">
          <a:blip r:embed="rId2"/>
          <a:srcRect b="29948"/>
          <a:stretch/>
        </p:blipFill>
        <p:spPr>
          <a:xfrm>
            <a:off x="0" y="-1"/>
            <a:ext cx="12192000" cy="3733801"/>
          </a:xfrm>
          <a:prstGeom prst="rect">
            <a:avLst/>
          </a:prstGeom>
        </p:spPr>
      </p:pic>
      <p:pic>
        <p:nvPicPr>
          <p:cNvPr id="9" name="Afbeelding 8"/>
          <p:cNvPicPr>
            <a:picLocks noChangeAspect="1"/>
          </p:cNvPicPr>
          <p:nvPr/>
        </p:nvPicPr>
        <p:blipFill>
          <a:blip r:embed="rId2"/>
          <a:stretch>
            <a:fillRect/>
          </a:stretch>
        </p:blipFill>
        <p:spPr>
          <a:xfrm>
            <a:off x="0" y="-1"/>
            <a:ext cx="12192000" cy="5330065"/>
          </a:xfrm>
          <a:prstGeom prst="rect">
            <a:avLst/>
          </a:prstGeom>
        </p:spPr>
      </p:pic>
    </p:spTree>
    <p:extLst>
      <p:ext uri="{BB962C8B-B14F-4D97-AF65-F5344CB8AC3E}">
        <p14:creationId xmlns:p14="http://schemas.microsoft.com/office/powerpoint/2010/main" val="791962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 2: starten met </a:t>
            </a:r>
            <a:r>
              <a:rPr lang="nl-NL" smtClean="0"/>
              <a:t>het informatieboekje</a:t>
            </a:r>
            <a:endParaRPr lang="nl-NL"/>
          </a:p>
        </p:txBody>
      </p:sp>
      <p:sp>
        <p:nvSpPr>
          <p:cNvPr id="3" name="Tijdelijke aanduiding voor inhoud 2"/>
          <p:cNvSpPr>
            <a:spLocks noGrp="1"/>
          </p:cNvSpPr>
          <p:nvPr>
            <p:ph idx="1"/>
          </p:nvPr>
        </p:nvSpPr>
        <p:spPr>
          <a:xfrm>
            <a:off x="571500" y="1435100"/>
            <a:ext cx="8702502" cy="5422899"/>
          </a:xfrm>
        </p:spPr>
        <p:txBody>
          <a:bodyPr>
            <a:normAutofit lnSpcReduction="10000"/>
          </a:bodyPr>
          <a:lstStyle/>
          <a:p>
            <a:r>
              <a:rPr lang="nl-NL" sz="2500" dirty="0" smtClean="0"/>
              <a:t>Hoe ga je met het boekje om:</a:t>
            </a:r>
          </a:p>
          <a:p>
            <a:r>
              <a:rPr lang="nl-NL" sz="2500" dirty="0" smtClean="0"/>
              <a:t>Er staat per boekje een kennen en kunnen lijstje.</a:t>
            </a:r>
          </a:p>
          <a:p>
            <a:r>
              <a:rPr lang="nl-NL" sz="2500" dirty="0" smtClean="0"/>
              <a:t>Stukje uitleg/herhaling.</a:t>
            </a:r>
          </a:p>
          <a:p>
            <a:r>
              <a:rPr lang="nl-NL" sz="2500" dirty="0" smtClean="0"/>
              <a:t>Examenopgaves oefenen.</a:t>
            </a:r>
          </a:p>
          <a:p>
            <a:endParaRPr lang="nl-NL" sz="2500" dirty="0"/>
          </a:p>
          <a:p>
            <a:r>
              <a:rPr lang="nl-NL" sz="2500" dirty="0" smtClean="0"/>
              <a:t>Alles gelukt? Prima domein is je </a:t>
            </a:r>
            <a:r>
              <a:rPr lang="nl-NL" sz="2500" dirty="0" err="1" smtClean="0"/>
              <a:t>boye</a:t>
            </a:r>
            <a:r>
              <a:rPr lang="nl-NL" sz="2500" dirty="0" smtClean="0"/>
              <a:t>,</a:t>
            </a:r>
          </a:p>
          <a:p>
            <a:r>
              <a:rPr lang="nl-NL" sz="2500" dirty="0" smtClean="0"/>
              <a:t>Gedeeltelijk gelukt? Je pakt de lesbrief erbij waarin we dit behandelen en gaat nogmaals aantal oefeningen maken/stukken theorie lezen.</a:t>
            </a:r>
          </a:p>
          <a:p>
            <a:r>
              <a:rPr lang="nl-NL" sz="2500" dirty="0" smtClean="0"/>
              <a:t>niet </a:t>
            </a:r>
            <a:r>
              <a:rPr lang="nl-NL" sz="2500" dirty="0"/>
              <a:t>gelukt? Je pakt de lesbrief erbij waarin we dit behandelen en </a:t>
            </a:r>
            <a:r>
              <a:rPr lang="nl-NL" sz="2500" dirty="0" smtClean="0"/>
              <a:t>gaat oefenen/oefenen/oefenen!</a:t>
            </a:r>
          </a:p>
          <a:p>
            <a:r>
              <a:rPr lang="nl-NL" sz="2500" dirty="0" smtClean="0"/>
              <a:t>Groot gedeelte eigenverantwoordelijkheid!</a:t>
            </a:r>
            <a:endParaRPr lang="nl-NL" sz="2500" dirty="0"/>
          </a:p>
        </p:txBody>
      </p:sp>
    </p:spTree>
    <p:extLst>
      <p:ext uri="{BB962C8B-B14F-4D97-AF65-F5344CB8AC3E}">
        <p14:creationId xmlns:p14="http://schemas.microsoft.com/office/powerpoint/2010/main" val="34232740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Kennen en kunnen lijstje.</a:t>
            </a:r>
            <a:endParaRPr lang="nl-NL" dirty="0"/>
          </a:p>
        </p:txBody>
      </p:sp>
      <p:sp>
        <p:nvSpPr>
          <p:cNvPr id="3" name="Tijdelijke aanduiding voor inhoud 2"/>
          <p:cNvSpPr>
            <a:spLocks noGrp="1"/>
          </p:cNvSpPr>
          <p:nvPr>
            <p:ph idx="1"/>
          </p:nvPr>
        </p:nvSpPr>
        <p:spPr/>
        <p:txBody>
          <a:bodyPr>
            <a:normAutofit/>
          </a:bodyPr>
          <a:lstStyle/>
          <a:p>
            <a:r>
              <a:rPr lang="nl-NL" sz="2500" dirty="0" smtClean="0"/>
              <a:t>Overzicht wat er verwacht wordt dat je beheerst met betrekking tot het domein ruilen over tijd.</a:t>
            </a:r>
          </a:p>
          <a:p>
            <a:endParaRPr lang="nl-NL" sz="2500" dirty="0" smtClean="0"/>
          </a:p>
          <a:p>
            <a:r>
              <a:rPr lang="nl-NL" sz="2500" dirty="0">
                <a:hlinkClick r:id="rId2"/>
              </a:rPr>
              <a:t>https://www.economielokaal.nl/uitleg-ruil-tijd</a:t>
            </a:r>
            <a:r>
              <a:rPr lang="nl-NL" sz="2500" dirty="0" smtClean="0">
                <a:hlinkClick r:id="rId2"/>
              </a:rPr>
              <a:t>/</a:t>
            </a:r>
            <a:endParaRPr lang="nl-NL" sz="2500" dirty="0" smtClean="0"/>
          </a:p>
          <a:p>
            <a:endParaRPr lang="nl-NL" sz="2500" dirty="0"/>
          </a:p>
          <a:p>
            <a:r>
              <a:rPr lang="nl-NL" sz="2500" dirty="0" smtClean="0"/>
              <a:t>Staat een hele uitgebreide uitleg.</a:t>
            </a:r>
            <a:endParaRPr lang="nl-NL" sz="2500" dirty="0"/>
          </a:p>
        </p:txBody>
      </p:sp>
    </p:spTree>
    <p:extLst>
      <p:ext uri="{BB962C8B-B14F-4D97-AF65-F5344CB8AC3E}">
        <p14:creationId xmlns:p14="http://schemas.microsoft.com/office/powerpoint/2010/main" val="382564481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1214</TotalTime>
  <Words>624</Words>
  <Application>Microsoft Office PowerPoint</Application>
  <PresentationFormat>Breedbeeld</PresentationFormat>
  <Paragraphs>131</Paragraphs>
  <Slides>23</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23</vt:i4>
      </vt:variant>
    </vt:vector>
  </HeadingPairs>
  <TitlesOfParts>
    <vt:vector size="28" baseType="lpstr">
      <vt:lpstr>Arial</vt:lpstr>
      <vt:lpstr>Trebuchet MS</vt:lpstr>
      <vt:lpstr>Wingdings</vt:lpstr>
      <vt:lpstr>Wingdings 3</vt:lpstr>
      <vt:lpstr>Facet</vt:lpstr>
      <vt:lpstr>Welkom Havo 5.</vt:lpstr>
      <vt:lpstr>Agenda aankomende 3 lessen.</vt:lpstr>
      <vt:lpstr>PowerPoint-presentatie</vt:lpstr>
      <vt:lpstr>PowerPoint-presentatie</vt:lpstr>
      <vt:lpstr>PowerPoint-presentatie</vt:lpstr>
      <vt:lpstr>Opgave 5.31 </vt:lpstr>
      <vt:lpstr>PowerPoint-presentatie</vt:lpstr>
      <vt:lpstr>Les 2: starten met het informatieboekje</vt:lpstr>
      <vt:lpstr>Kennen en kunnen lijstje.</vt:lpstr>
      <vt:lpstr>E1:Herkennen en toepassen</vt:lpstr>
      <vt:lpstr>PowerPoint-presentatie</vt:lpstr>
      <vt:lpstr>E2 de overheid ruilt over tijd.</vt:lpstr>
      <vt:lpstr>Examenopgave 2014-II opgave 2.</vt:lpstr>
      <vt:lpstr>PowerPoint-presentatie</vt:lpstr>
      <vt:lpstr>PowerPoint-presentatie</vt:lpstr>
      <vt:lpstr>Les 3: 2 oude examenopgaves.</vt:lpstr>
      <vt:lpstr>Examenopgave 2013-I opgave 4 Fiducia in Italia?</vt:lpstr>
      <vt:lpstr>PowerPoint-presentatie</vt:lpstr>
      <vt:lpstr>PowerPoint-presentatie</vt:lpstr>
      <vt:lpstr>Examenopgave 2015-II opgave 2</vt:lpstr>
      <vt:lpstr>PowerPoint-presentatie</vt:lpstr>
      <vt:lpstr>PowerPoint-presentatie</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Bas Jacobs</cp:lastModifiedBy>
  <cp:revision>122</cp:revision>
  <dcterms:created xsi:type="dcterms:W3CDTF">2017-08-27T09:00:36Z</dcterms:created>
  <dcterms:modified xsi:type="dcterms:W3CDTF">2018-03-02T14:04:28Z</dcterms:modified>
</cp:coreProperties>
</file>